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64" r:id="rId12"/>
    <p:sldId id="258" r:id="rId13"/>
    <p:sldId id="261" r:id="rId14"/>
    <p:sldId id="262" r:id="rId15"/>
    <p:sldId id="263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65C"/>
    <a:srgbClr val="FED11E"/>
    <a:srgbClr val="FFFFFF"/>
    <a:srgbClr val="778A91"/>
    <a:srgbClr val="FF6600"/>
    <a:srgbClr val="D6A300"/>
    <a:srgbClr val="766F54"/>
    <a:srgbClr val="FDF1C4"/>
    <a:srgbClr val="E5D49A"/>
    <a:srgbClr val="BC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89346" autoAdjust="0"/>
  </p:normalViewPr>
  <p:slideViewPr>
    <p:cSldViewPr snapToGrid="0">
      <p:cViewPr>
        <p:scale>
          <a:sx n="125" d="100"/>
          <a:sy n="125" d="100"/>
        </p:scale>
        <p:origin x="-810" y="-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269E-59DF-4E10-8794-3037EFE0EA2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AE4A-DF19-47E5-B253-DAD9E9D5C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8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know a priori that computer vision models like </a:t>
            </a:r>
            <a:r>
              <a:rPr lang="en-US" dirty="0" err="1"/>
              <a:t>ResNet</a:t>
            </a:r>
            <a:r>
              <a:rPr lang="en-US" dirty="0"/>
              <a:t> expect square images of 224x224 resolution.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Therefore, initial images are captured, cropped, and formatted to fit the 1:1 aspect ratio requirements.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Cropping is done with respect to the deer’s body, not the antlers or background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forces the model to only consider body composition, dimensions, and pose rather than antler size or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microsoft.com/office/2007/relationships/hdphoto" Target="../media/hdphoto19.wdp"/><Relationship Id="rId21" Type="http://schemas.microsoft.com/office/2007/relationships/hdphoto" Target="../media/hdphoto10.wdp"/><Relationship Id="rId34" Type="http://schemas.openxmlformats.org/officeDocument/2006/relationships/image" Target="../media/image31.png"/><Relationship Id="rId7" Type="http://schemas.microsoft.com/office/2007/relationships/hdphoto" Target="../media/hdphoto3.wdp"/><Relationship Id="rId12" Type="http://schemas.openxmlformats.org/officeDocument/2006/relationships/image" Target="../media/image20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33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microsoft.com/office/2007/relationships/hdphoto" Target="../media/hdphoto18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16.png"/><Relationship Id="rId9" Type="http://schemas.microsoft.com/office/2007/relationships/hdphoto" Target="../media/hdphoto4.wdp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microsoft.com/office/2007/relationships/hdphoto" Target="../media/hdphoto13.wdp"/><Relationship Id="rId30" Type="http://schemas.openxmlformats.org/officeDocument/2006/relationships/image" Target="../media/image29.png"/><Relationship Id="rId35" Type="http://schemas.microsoft.com/office/2007/relationships/hdphoto" Target="../media/hdphoto17.wdp"/><Relationship Id="rId8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26" Type="http://schemas.openxmlformats.org/officeDocument/2006/relationships/image" Target="../media/image52.jpg"/><Relationship Id="rId3" Type="http://schemas.openxmlformats.org/officeDocument/2006/relationships/image" Target="../media/image35.png"/><Relationship Id="rId21" Type="http://schemas.openxmlformats.org/officeDocument/2006/relationships/image" Target="../media/image47.png"/><Relationship Id="rId7" Type="http://schemas.microsoft.com/office/2007/relationships/hdphoto" Target="../media/hdphoto21.wdp"/><Relationship Id="rId12" Type="http://schemas.openxmlformats.org/officeDocument/2006/relationships/image" Target="../media/image41.png"/><Relationship Id="rId17" Type="http://schemas.microsoft.com/office/2007/relationships/hdphoto" Target="../media/hdphoto24.wdp"/><Relationship Id="rId25" Type="http://schemas.openxmlformats.org/officeDocument/2006/relationships/image" Target="../media/image51.jpg"/><Relationship Id="rId2" Type="http://schemas.openxmlformats.org/officeDocument/2006/relationships/image" Target="../media/image34.png"/><Relationship Id="rId16" Type="http://schemas.openxmlformats.org/officeDocument/2006/relationships/image" Target="../media/image44.png"/><Relationship Id="rId20" Type="http://schemas.openxmlformats.org/officeDocument/2006/relationships/image" Target="../media/image2.png"/><Relationship Id="rId29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24" Type="http://schemas.openxmlformats.org/officeDocument/2006/relationships/image" Target="../media/image50.jpg"/><Relationship Id="rId5" Type="http://schemas.microsoft.com/office/2007/relationships/hdphoto" Target="../media/hdphoto20.wdp"/><Relationship Id="rId15" Type="http://schemas.microsoft.com/office/2007/relationships/hdphoto" Target="../media/hdphoto23.wdp"/><Relationship Id="rId23" Type="http://schemas.openxmlformats.org/officeDocument/2006/relationships/image" Target="../media/image49.png"/><Relationship Id="rId28" Type="http://schemas.openxmlformats.org/officeDocument/2006/relationships/image" Target="../media/image53.jp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microsoft.com/office/2007/relationships/hdphoto" Target="../media/hdphoto22.wdp"/><Relationship Id="rId14" Type="http://schemas.openxmlformats.org/officeDocument/2006/relationships/image" Target="../media/image43.png"/><Relationship Id="rId22" Type="http://schemas.openxmlformats.org/officeDocument/2006/relationships/image" Target="../media/image48.jpg"/><Relationship Id="rId27" Type="http://schemas.openxmlformats.org/officeDocument/2006/relationships/image" Target="../media/image14.jpg"/><Relationship Id="rId30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27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44122-9F6F-0B15-1B4D-A5725A465AF8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pic>
        <p:nvPicPr>
          <p:cNvPr id="24" name="Picture 23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551FE572-DF79-2E14-5C82-2A632D29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2" y="896417"/>
            <a:ext cx="1797751" cy="1779653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EAEFB1C-87A4-1E68-6963-EDDA65614273}"/>
              </a:ext>
            </a:extLst>
          </p:cNvPr>
          <p:cNvSpPr txBox="1"/>
          <p:nvPr/>
        </p:nvSpPr>
        <p:spPr>
          <a:xfrm>
            <a:off x="872330" y="706374"/>
            <a:ext cx="186601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250116_241016_VA_2p5_NDA</a:t>
            </a:r>
          </a:p>
        </p:txBody>
      </p:sp>
      <p:pic>
        <p:nvPicPr>
          <p:cNvPr id="55" name="Picture 54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AF166890-8B3C-B47E-7E3C-7F5544CE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66" y="896417"/>
            <a:ext cx="1775638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8BDFB9-7D2D-E8B9-6EA9-A915452E896A}"/>
              </a:ext>
            </a:extLst>
          </p:cNvPr>
          <p:cNvSpPr txBox="1"/>
          <p:nvPr/>
        </p:nvSpPr>
        <p:spPr>
          <a:xfrm>
            <a:off x="2893780" y="706374"/>
            <a:ext cx="1824811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240723_241107_KS_4p5_NDA</a:t>
            </a:r>
          </a:p>
        </p:txBody>
      </p:sp>
      <p:pic>
        <p:nvPicPr>
          <p:cNvPr id="54" name="Picture 53" descr="A deer with antlers standing in a field&#10;&#10;AI-generated content may be incorrect.">
            <a:extLst>
              <a:ext uri="{FF2B5EF4-FFF2-40B4-BE49-F238E27FC236}">
                <a16:creationId xmlns:a16="http://schemas.microsoft.com/office/drawing/2014/main" id="{934B2822-CF43-622C-282C-DF3AE0EE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22" y="896417"/>
            <a:ext cx="1771022" cy="1780668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D50F7D8-19F4-07E3-78F7-72C6FDAE2438}"/>
              </a:ext>
            </a:extLst>
          </p:cNvPr>
          <p:cNvSpPr txBox="1"/>
          <p:nvPr/>
        </p:nvSpPr>
        <p:spPr>
          <a:xfrm>
            <a:off x="4888858" y="706374"/>
            <a:ext cx="183634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250202_230916_KY_3p5_NDA</a:t>
            </a:r>
          </a:p>
        </p:txBody>
      </p:sp>
      <p:pic>
        <p:nvPicPr>
          <p:cNvPr id="52" name="Picture 51" descr="A deer with antlers standing in a grassy field&#10;&#10;AI-generated content may be incorrect.">
            <a:extLst>
              <a:ext uri="{FF2B5EF4-FFF2-40B4-BE49-F238E27FC236}">
                <a16:creationId xmlns:a16="http://schemas.microsoft.com/office/drawing/2014/main" id="{7FBEB569-749D-362A-A6BB-A65B691E4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" y="2944651"/>
            <a:ext cx="1793069" cy="178175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BF3377E-E0D5-4D25-0D71-EBEEAA777A6C}"/>
              </a:ext>
            </a:extLst>
          </p:cNvPr>
          <p:cNvSpPr txBox="1"/>
          <p:nvPr/>
        </p:nvSpPr>
        <p:spPr>
          <a:xfrm>
            <a:off x="859145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250521_240909_WV_4p5_NDA</a:t>
            </a:r>
          </a:p>
        </p:txBody>
      </p:sp>
      <p:pic>
        <p:nvPicPr>
          <p:cNvPr id="51" name="Picture 50" descr="A deer eating grass in the grass&#10;&#10;AI-generated content may be incorrect.">
            <a:extLst>
              <a:ext uri="{FF2B5EF4-FFF2-40B4-BE49-F238E27FC236}">
                <a16:creationId xmlns:a16="http://schemas.microsoft.com/office/drawing/2014/main" id="{FC042358-6475-926C-D78D-2905BC638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2944651"/>
            <a:ext cx="1779654" cy="1781751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01E5E9E-55EB-7B7A-0153-9787F77F72C1}"/>
              </a:ext>
            </a:extLst>
          </p:cNvPr>
          <p:cNvSpPr txBox="1"/>
          <p:nvPr/>
        </p:nvSpPr>
        <p:spPr>
          <a:xfrm>
            <a:off x="2897076" y="2749970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241219_241012_TX_3p5_NDA</a:t>
            </a:r>
          </a:p>
        </p:txBody>
      </p:sp>
      <p:pic>
        <p:nvPicPr>
          <p:cNvPr id="50" name="Picture 49" descr="A deer in a field&#10;&#10;AI-generated content may be incorrect.">
            <a:extLst>
              <a:ext uri="{FF2B5EF4-FFF2-40B4-BE49-F238E27FC236}">
                <a16:creationId xmlns:a16="http://schemas.microsoft.com/office/drawing/2014/main" id="{767C412C-A38F-BADF-C5CE-7B6DC7555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2944194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2E1B5C4-46D2-1D48-09E5-31F32F6D0F1C}"/>
              </a:ext>
            </a:extLst>
          </p:cNvPr>
          <p:cNvSpPr txBox="1"/>
          <p:nvPr/>
        </p:nvSpPr>
        <p:spPr>
          <a:xfrm>
            <a:off x="4860840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250707_240918_WV_4p5_NDA</a:t>
            </a:r>
          </a:p>
        </p:txBody>
      </p:sp>
      <p:pic>
        <p:nvPicPr>
          <p:cNvPr id="46" name="Picture 45" descr="A deer in a field&#10;&#10;AI-generated content may be incorrect.">
            <a:extLst>
              <a:ext uri="{FF2B5EF4-FFF2-40B4-BE49-F238E27FC236}">
                <a16:creationId xmlns:a16="http://schemas.microsoft.com/office/drawing/2014/main" id="{435278DB-4513-9BD0-575A-F1976B960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5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40FE8EC-4C3E-8541-FEB6-E772CC07550E}"/>
              </a:ext>
            </a:extLst>
          </p:cNvPr>
          <p:cNvSpPr txBox="1"/>
          <p:nvPr/>
        </p:nvSpPr>
        <p:spPr>
          <a:xfrm>
            <a:off x="896228" y="4816796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250603_241113_TX_3p5_NDA</a:t>
            </a:r>
          </a:p>
        </p:txBody>
      </p:sp>
      <p:pic>
        <p:nvPicPr>
          <p:cNvPr id="45" name="Picture 44" descr="A deer with antlers standing in grass&#10;&#10;AI-generated content may be incorrect.">
            <a:extLst>
              <a:ext uri="{FF2B5EF4-FFF2-40B4-BE49-F238E27FC236}">
                <a16:creationId xmlns:a16="http://schemas.microsoft.com/office/drawing/2014/main" id="{2012EBE1-34FB-85D9-4F0E-B0ED0B25B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5012496"/>
            <a:ext cx="1779655" cy="1779652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D4D5EEE-1EE9-3007-B91D-571E5C6E95A0}"/>
              </a:ext>
            </a:extLst>
          </p:cNvPr>
          <p:cNvSpPr txBox="1"/>
          <p:nvPr/>
        </p:nvSpPr>
        <p:spPr>
          <a:xfrm>
            <a:off x="2902021" y="4816796"/>
            <a:ext cx="1808330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250803_240708_IN_4p5_NDA</a:t>
            </a:r>
          </a:p>
        </p:txBody>
      </p:sp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42773973-4519-7569-2C95-72463A2AF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AA50ACE-7CB5-6995-E1B3-9F629F364E72}"/>
              </a:ext>
            </a:extLst>
          </p:cNvPr>
          <p:cNvSpPr txBox="1"/>
          <p:nvPr/>
        </p:nvSpPr>
        <p:spPr>
          <a:xfrm>
            <a:off x="4902868" y="4816796"/>
            <a:ext cx="1808329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250906_250713_IN_3p5_NDA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9FBF8C8-8124-1FF0-52DE-D3DE005EE42B}"/>
              </a:ext>
            </a:extLst>
          </p:cNvPr>
          <p:cNvSpPr txBox="1"/>
          <p:nvPr/>
        </p:nvSpPr>
        <p:spPr>
          <a:xfrm>
            <a:off x="7365056" y="410325"/>
            <a:ext cx="44992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6600"/>
                </a:solidFill>
              </a:rPr>
              <a:t>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250202_230916_KY_3p5_NDA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 (YY-MM-DD)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3B574CB-43A4-1E2C-CEE3-75FB0F1DAC1B}"/>
              </a:ext>
            </a:extLst>
          </p:cNvPr>
          <p:cNvSpPr/>
          <p:nvPr/>
        </p:nvSpPr>
        <p:spPr>
          <a:xfrm>
            <a:off x="7610475" y="716080"/>
            <a:ext cx="666750" cy="181789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1D97081-E32B-9232-C094-2AFDCF922767}"/>
              </a:ext>
            </a:extLst>
          </p:cNvPr>
          <p:cNvSpPr/>
          <p:nvPr/>
        </p:nvSpPr>
        <p:spPr>
          <a:xfrm>
            <a:off x="8350250" y="715933"/>
            <a:ext cx="666750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110240F-B53C-3590-A40E-04D952CCBD46}"/>
              </a:ext>
            </a:extLst>
          </p:cNvPr>
          <p:cNvSpPr/>
          <p:nvPr/>
        </p:nvSpPr>
        <p:spPr>
          <a:xfrm>
            <a:off x="9093200" y="715933"/>
            <a:ext cx="230691" cy="181789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D8E0DA8-A4E3-C677-80C1-B26CA3608827}"/>
              </a:ext>
            </a:extLst>
          </p:cNvPr>
          <p:cNvSpPr/>
          <p:nvPr/>
        </p:nvSpPr>
        <p:spPr>
          <a:xfrm>
            <a:off x="9403266" y="715933"/>
            <a:ext cx="363034" cy="181789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31780BB-40DA-E49C-7ECF-8EE0B1519254}"/>
              </a:ext>
            </a:extLst>
          </p:cNvPr>
          <p:cNvSpPr/>
          <p:nvPr/>
        </p:nvSpPr>
        <p:spPr>
          <a:xfrm>
            <a:off x="9857290" y="715933"/>
            <a:ext cx="436059" cy="18178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86D0E0F-E715-A204-E410-6B17059F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5087317" y="732602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A close up of a jaw&#10;&#10;AI-generated content may be incorrect.">
            <a:extLst>
              <a:ext uri="{FF2B5EF4-FFF2-40B4-BE49-F238E27FC236}">
                <a16:creationId xmlns:a16="http://schemas.microsoft.com/office/drawing/2014/main" id="{5395084F-1741-F1F6-9BF4-720770C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5903027" y="1049809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E79F2BE-54A3-BBBF-473B-07D14948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8175292" y="732601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 descr="A close up of a jaw&#10;&#10;AI-generated content may be incorrect.">
            <a:extLst>
              <a:ext uri="{FF2B5EF4-FFF2-40B4-BE49-F238E27FC236}">
                <a16:creationId xmlns:a16="http://schemas.microsoft.com/office/drawing/2014/main" id="{2239A5CE-16A2-686A-AF20-7726BFB3B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9008292" y="1046554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40DA6-03DD-E6F2-0B19-7348E05DD28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4673" y="3027709"/>
            <a:ext cx="2009955" cy="72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C6D5A-F788-BBC5-17BC-D17CA3083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293" y="2796930"/>
            <a:ext cx="1984555" cy="11819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B6FC76A-8E6C-E7AF-C13B-F99CA372DE5C}"/>
              </a:ext>
            </a:extLst>
          </p:cNvPr>
          <p:cNvGrpSpPr/>
          <p:nvPr/>
        </p:nvGrpSpPr>
        <p:grpSpPr>
          <a:xfrm>
            <a:off x="7067196" y="2239044"/>
            <a:ext cx="1024892" cy="926071"/>
            <a:chOff x="2429496" y="3052807"/>
            <a:chExt cx="1024892" cy="926071"/>
          </a:xfrm>
        </p:grpSpPr>
        <p:pic>
          <p:nvPicPr>
            <p:cNvPr id="9" name="Picture 6" descr="Dropbox Icon File #63950 - Free Icons Library">
              <a:extLst>
                <a:ext uri="{FF2B5EF4-FFF2-40B4-BE49-F238E27FC236}">
                  <a16:creationId xmlns:a16="http://schemas.microsoft.com/office/drawing/2014/main" id="{466E8657-E2F2-2C3F-A549-BD2D307D3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4629" r="14471" b="30631"/>
            <a:stretch/>
          </p:blipFill>
          <p:spPr bwMode="auto">
            <a:xfrm>
              <a:off x="2429496" y="3052807"/>
              <a:ext cx="1024892" cy="92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4DDF2949-0282-B37E-B5C7-1976CE4D6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 r="516" b="7035"/>
            <a:stretch>
              <a:fillRect/>
            </a:stretch>
          </p:blipFill>
          <p:spPr bwMode="auto">
            <a:xfrm>
              <a:off x="2716750" y="3136128"/>
              <a:ext cx="455445" cy="470804"/>
            </a:xfrm>
            <a:custGeom>
              <a:avLst/>
              <a:gdLst>
                <a:gd name="connsiteX0" fmla="*/ 0 w 1552754"/>
                <a:gd name="connsiteY0" fmla="*/ 0 h 1605119"/>
                <a:gd name="connsiteX1" fmla="*/ 1552754 w 1552754"/>
                <a:gd name="connsiteY1" fmla="*/ 0 h 1605119"/>
                <a:gd name="connsiteX2" fmla="*/ 1552754 w 1552754"/>
                <a:gd name="connsiteY2" fmla="*/ 1122040 h 1605119"/>
                <a:gd name="connsiteX3" fmla="*/ 776377 w 1552754"/>
                <a:gd name="connsiteY3" fmla="*/ 1605119 h 1605119"/>
                <a:gd name="connsiteX4" fmla="*/ 0 w 1552754"/>
                <a:gd name="connsiteY4" fmla="*/ 113066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54" h="1605119">
                  <a:moveTo>
                    <a:pt x="0" y="0"/>
                  </a:moveTo>
                  <a:lnTo>
                    <a:pt x="1552754" y="0"/>
                  </a:lnTo>
                  <a:lnTo>
                    <a:pt x="1552754" y="1122040"/>
                  </a:lnTo>
                  <a:lnTo>
                    <a:pt x="776377" y="1605119"/>
                  </a:lnTo>
                  <a:lnTo>
                    <a:pt x="0" y="113066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DC14F-F718-AFC2-05F0-85C4EDDD994A}"/>
              </a:ext>
            </a:extLst>
          </p:cNvPr>
          <p:cNvGrpSpPr/>
          <p:nvPr/>
        </p:nvGrpSpPr>
        <p:grpSpPr>
          <a:xfrm>
            <a:off x="6818041" y="3094943"/>
            <a:ext cx="1808074" cy="1095369"/>
            <a:chOff x="2089039" y="5083573"/>
            <a:chExt cx="1808074" cy="1095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CEF34E-C636-6F63-2E02-651DFDF9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t="11429" r="11635" b="19121"/>
            <a:stretch/>
          </p:blipFill>
          <p:spPr>
            <a:xfrm>
              <a:off x="2620660" y="5083573"/>
              <a:ext cx="1276453" cy="1088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796A6A3D-E8B3-F1CB-73F4-79748EF9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3847">
              <a:off x="2089039" y="5483096"/>
              <a:ext cx="695845" cy="695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5787E0-5961-6841-9E47-42B8D59E7557}"/>
              </a:ext>
            </a:extLst>
          </p:cNvPr>
          <p:cNvGrpSpPr/>
          <p:nvPr/>
        </p:nvGrpSpPr>
        <p:grpSpPr>
          <a:xfrm>
            <a:off x="5828159" y="3446338"/>
            <a:ext cx="1393986" cy="1397794"/>
            <a:chOff x="5381283" y="4845051"/>
            <a:chExt cx="1393986" cy="139779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2E05BB8-C024-33FB-A8E6-84E48DDAC713}"/>
                </a:ext>
              </a:extLst>
            </p:cNvPr>
            <p:cNvSpPr/>
            <p:nvPr/>
          </p:nvSpPr>
          <p:spPr>
            <a:xfrm>
              <a:off x="5579589" y="5073699"/>
              <a:ext cx="1011982" cy="1011982"/>
            </a:xfrm>
            <a:prstGeom prst="arc">
              <a:avLst>
                <a:gd name="adj1" fmla="val 1131949"/>
                <a:gd name="adj2" fmla="val 20917249"/>
              </a:avLst>
            </a:prstGeom>
            <a:ln w="123825">
              <a:solidFill>
                <a:schemeClr val="accent1">
                  <a:shade val="90000"/>
                  <a:alpha val="36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8" descr="Railway Design | Railway Design | Railway">
              <a:extLst>
                <a:ext uri="{FF2B5EF4-FFF2-40B4-BE49-F238E27FC236}">
                  <a16:creationId xmlns:a16="http://schemas.microsoft.com/office/drawing/2014/main" id="{5D6447F9-DC33-E42F-FB2F-58F1A4AD4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4845051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8F1F917E-803D-0649-5D2C-3D08901D3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283" y="5279252"/>
              <a:ext cx="436679" cy="5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768263-B628-0999-8760-F8B45403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r="11635"/>
            <a:stretch/>
          </p:blipFill>
          <p:spPr>
            <a:xfrm>
              <a:off x="6369694" y="5221410"/>
              <a:ext cx="405575" cy="497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8" descr="Railway Design | Railway Design | Railway">
              <a:extLst>
                <a:ext uri="{FF2B5EF4-FFF2-40B4-BE49-F238E27FC236}">
                  <a16:creationId xmlns:a16="http://schemas.microsoft.com/office/drawing/2014/main" id="{AD070A4F-A28C-3247-E526-086166FBC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5808644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90D21-502E-1A25-4976-4049B3D0FA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5204" y="3446338"/>
            <a:ext cx="2011813" cy="99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9B28-D8E9-7D88-743C-AC272F2D2706}"/>
              </a:ext>
            </a:extLst>
          </p:cNvPr>
          <p:cNvGrpSpPr/>
          <p:nvPr/>
        </p:nvGrpSpPr>
        <p:grpSpPr>
          <a:xfrm>
            <a:off x="8544187" y="1497378"/>
            <a:ext cx="1627575" cy="933609"/>
            <a:chOff x="2183294" y="756950"/>
            <a:chExt cx="1627575" cy="9336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6E75DE-A83D-38C8-E3B4-46B36E46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83294" y="756950"/>
              <a:ext cx="955388" cy="933609"/>
            </a:xfrm>
            <a:prstGeom prst="roundRect">
              <a:avLst>
                <a:gd name="adj" fmla="val 961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3" name="Picture 2" descr="Youtube I - Social media &amp; Logos Icons">
              <a:extLst>
                <a:ext uri="{FF2B5EF4-FFF2-40B4-BE49-F238E27FC236}">
                  <a16:creationId xmlns:a16="http://schemas.microsoft.com/office/drawing/2014/main" id="{80604CED-DAE1-CB24-91AA-20E2056AD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2" t="23410" r="12939" b="23786"/>
            <a:stretch/>
          </p:blipFill>
          <p:spPr bwMode="auto">
            <a:xfrm>
              <a:off x="3229567" y="1016800"/>
              <a:ext cx="581302" cy="41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 descr="A comparison of a graph&#10;&#10;AI-generated content may be incorrect.">
            <a:extLst>
              <a:ext uri="{FF2B5EF4-FFF2-40B4-BE49-F238E27FC236}">
                <a16:creationId xmlns:a16="http://schemas.microsoft.com/office/drawing/2014/main" id="{58A452DD-B233-5CF1-80BF-09256393DB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825"/>
            <a:ext cx="12192000" cy="5086350"/>
          </a:xfrm>
          <a:prstGeom prst="rect">
            <a:avLst/>
          </a:prstGeom>
        </p:spPr>
      </p:pic>
      <p:pic>
        <p:nvPicPr>
          <p:cNvPr id="27" name="Picture 26" descr="A comparison of a graph&#10;&#10;AI-generated content may be incorrect.">
            <a:extLst>
              <a:ext uri="{FF2B5EF4-FFF2-40B4-BE49-F238E27FC236}">
                <a16:creationId xmlns:a16="http://schemas.microsoft.com/office/drawing/2014/main" id="{A5472174-C095-925E-1E50-4FAF0E7EDC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825"/>
            <a:ext cx="12192000" cy="5086350"/>
          </a:xfrm>
          <a:prstGeom prst="rect">
            <a:avLst/>
          </a:prstGeom>
        </p:spPr>
      </p:pic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93AE8A02-7AB4-A74B-EE4D-3ADBD7113F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228725"/>
            <a:ext cx="11496675" cy="4400550"/>
          </a:xfrm>
          <a:prstGeom prst="rect">
            <a:avLst/>
          </a:prstGeom>
        </p:spPr>
      </p:pic>
      <p:pic>
        <p:nvPicPr>
          <p:cNvPr id="31" name="Picture 30" descr="A collage of different animals&#10;&#10;AI-generated content may be incorrect.">
            <a:extLst>
              <a:ext uri="{FF2B5EF4-FFF2-40B4-BE49-F238E27FC236}">
                <a16:creationId xmlns:a16="http://schemas.microsoft.com/office/drawing/2014/main" id="{9906E6D0-6BE4-4CD1-1484-77C987052E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7" y="0"/>
            <a:ext cx="6844145" cy="6858000"/>
          </a:xfrm>
          <a:prstGeom prst="rect">
            <a:avLst/>
          </a:prstGeom>
        </p:spPr>
      </p:pic>
      <p:pic>
        <p:nvPicPr>
          <p:cNvPr id="33" name="Picture 32" descr="A diagram of different layers&#10;&#10;AI-generated content may be incorrect.">
            <a:extLst>
              <a:ext uri="{FF2B5EF4-FFF2-40B4-BE49-F238E27FC236}">
                <a16:creationId xmlns:a16="http://schemas.microsoft.com/office/drawing/2014/main" id="{AC1260B6-E0DB-95BA-59CB-639F65395E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676400"/>
            <a:ext cx="9467850" cy="3505200"/>
          </a:xfrm>
          <a:prstGeom prst="rect">
            <a:avLst/>
          </a:prstGeom>
        </p:spPr>
      </p:pic>
      <p:pic>
        <p:nvPicPr>
          <p:cNvPr id="35" name="Picture 34" descr="A diagram of a number of text&#10;&#10;AI-generated content may be incorrect.">
            <a:extLst>
              <a:ext uri="{FF2B5EF4-FFF2-40B4-BE49-F238E27FC236}">
                <a16:creationId xmlns:a16="http://schemas.microsoft.com/office/drawing/2014/main" id="{CE8A3BE4-9D52-6D70-6538-57F99B7F81C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516"/>
            <a:ext cx="12192000" cy="4136967"/>
          </a:xfrm>
          <a:prstGeom prst="rect">
            <a:avLst/>
          </a:prstGeom>
        </p:spPr>
      </p:pic>
      <p:pic>
        <p:nvPicPr>
          <p:cNvPr id="37" name="Picture 3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4E993B0-B9BD-1997-4ACB-8E97AA3F85E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66" y="2796997"/>
            <a:ext cx="10477500" cy="3495675"/>
          </a:xfrm>
          <a:prstGeom prst="rect">
            <a:avLst/>
          </a:prstGeom>
        </p:spPr>
      </p:pic>
      <p:pic>
        <p:nvPicPr>
          <p:cNvPr id="39" name="Picture 38" descr="A screenshot of a graph&#10;&#10;AI-generated content may be incorrect.">
            <a:extLst>
              <a:ext uri="{FF2B5EF4-FFF2-40B4-BE49-F238E27FC236}">
                <a16:creationId xmlns:a16="http://schemas.microsoft.com/office/drawing/2014/main" id="{81A4E037-5CEB-C143-E391-4037859C1ED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50" y="2917058"/>
            <a:ext cx="7318549" cy="3064642"/>
          </a:xfrm>
          <a:prstGeom prst="rect">
            <a:avLst/>
          </a:prstGeom>
        </p:spPr>
      </p:pic>
      <p:pic>
        <p:nvPicPr>
          <p:cNvPr id="41" name="Picture 40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CE05DCC1-EC87-975C-A191-A41D15E6AD1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270" y="2882593"/>
            <a:ext cx="3088802" cy="39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61DF1EFC-1537-5F74-4559-8873BB3F0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8902752" y="1803491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C2D678-211C-03E9-FA03-0FECDE1ED8D0}"/>
              </a:ext>
            </a:extLst>
          </p:cNvPr>
          <p:cNvSpPr txBox="1"/>
          <p:nvPr/>
        </p:nvSpPr>
        <p:spPr>
          <a:xfrm>
            <a:off x="8902751" y="4018182"/>
            <a:ext cx="32159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250116_241016_VA_2p5_NDA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9026B4-3496-C75C-AEE3-70031F7DE359}"/>
              </a:ext>
            </a:extLst>
          </p:cNvPr>
          <p:cNvSpPr txBox="1"/>
          <p:nvPr/>
        </p:nvSpPr>
        <p:spPr>
          <a:xfrm>
            <a:off x="8902751" y="4276876"/>
            <a:ext cx="32159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E41197E-A5C8-FDF4-CECE-06698F0436D5}"/>
              </a:ext>
            </a:extLst>
          </p:cNvPr>
          <p:cNvSpPr/>
          <p:nvPr/>
        </p:nvSpPr>
        <p:spPr>
          <a:xfrm>
            <a:off x="9154537" y="4082584"/>
            <a:ext cx="643643" cy="181789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499FC3-8BC9-53E2-5ECE-6DDDE212EEEA}"/>
              </a:ext>
            </a:extLst>
          </p:cNvPr>
          <p:cNvSpPr/>
          <p:nvPr/>
        </p:nvSpPr>
        <p:spPr>
          <a:xfrm>
            <a:off x="9891931" y="4082437"/>
            <a:ext cx="643643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194D171-3884-BAA3-C35F-7BA090DA4946}"/>
              </a:ext>
            </a:extLst>
          </p:cNvPr>
          <p:cNvSpPr/>
          <p:nvPr/>
        </p:nvSpPr>
        <p:spPr>
          <a:xfrm>
            <a:off x="10628718" y="4082437"/>
            <a:ext cx="278806" cy="181789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A9166CA-B9E5-B99F-203C-9BC1B570AC56}"/>
              </a:ext>
            </a:extLst>
          </p:cNvPr>
          <p:cNvSpPr/>
          <p:nvPr/>
        </p:nvSpPr>
        <p:spPr>
          <a:xfrm>
            <a:off x="10989370" y="4082437"/>
            <a:ext cx="363034" cy="181789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9A2F851-C9ED-4ADF-1DFD-F11720CA71CA}"/>
              </a:ext>
            </a:extLst>
          </p:cNvPr>
          <p:cNvSpPr/>
          <p:nvPr/>
        </p:nvSpPr>
        <p:spPr>
          <a:xfrm>
            <a:off x="11434250" y="4082437"/>
            <a:ext cx="436059" cy="18178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3D9D881-E546-16AE-3162-563EF1424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30" y="1444027"/>
            <a:ext cx="1954896" cy="1910332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6" name="Picture 95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4777C422-8D05-2ABF-9E33-91212789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7389037" y="2568193"/>
            <a:ext cx="1026212" cy="716756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6" name="Trapezoid 5">
            <a:extLst>
              <a:ext uri="{FF2B5EF4-FFF2-40B4-BE49-F238E27FC236}">
                <a16:creationId xmlns:a16="http://schemas.microsoft.com/office/drawing/2014/main" id="{B463E191-B662-84B5-E224-C315E9D7689B}"/>
              </a:ext>
            </a:extLst>
          </p:cNvPr>
          <p:cNvSpPr/>
          <p:nvPr/>
        </p:nvSpPr>
        <p:spPr>
          <a:xfrm rot="16200000">
            <a:off x="7539811" y="2686708"/>
            <a:ext cx="2246160" cy="479725"/>
          </a:xfrm>
          <a:prstGeom prst="trapezoid">
            <a:avLst>
              <a:gd name="adj" fmla="val 165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78A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C34F2-E6E6-0D38-21F1-2E9F17D1F124}"/>
              </a:ext>
            </a:extLst>
          </p:cNvPr>
          <p:cNvSpPr txBox="1"/>
          <p:nvPr/>
        </p:nvSpPr>
        <p:spPr>
          <a:xfrm>
            <a:off x="3273781" y="4082437"/>
            <a:ext cx="27146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Prediction error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NDA age estimate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Reason / description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0B434B1-58E7-2E91-B9A1-60E31236E27E}"/>
              </a:ext>
            </a:extLst>
          </p:cNvPr>
          <p:cNvSpPr/>
          <p:nvPr/>
        </p:nvSpPr>
        <p:spPr>
          <a:xfrm rot="5400000">
            <a:off x="5250818" y="2811196"/>
            <a:ext cx="1954898" cy="522012"/>
          </a:xfrm>
          <a:prstGeom prst="trapezoid">
            <a:avLst>
              <a:gd name="adj" fmla="val 13794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4ADA3-872E-A0B5-FB53-114C8EE1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83" r="54276"/>
          <a:stretch/>
        </p:blipFill>
        <p:spPr>
          <a:xfrm>
            <a:off x="3273781" y="2094753"/>
            <a:ext cx="2714623" cy="1954898"/>
          </a:xfrm>
          <a:prstGeom prst="roundRect">
            <a:avLst>
              <a:gd name="adj" fmla="val 4757"/>
            </a:avLst>
          </a:prstGeom>
          <a:ln>
            <a:solidFill>
              <a:schemeClr val="bg2">
                <a:lumMod val="2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674DD86-881B-3019-9CA3-E25AA5DDBEB8}"/>
              </a:ext>
            </a:extLst>
          </p:cNvPr>
          <p:cNvSpPr/>
          <p:nvPr/>
        </p:nvSpPr>
        <p:spPr>
          <a:xfrm>
            <a:off x="722491" y="74351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</p:spTree>
    <p:extLst>
      <p:ext uri="{BB962C8B-B14F-4D97-AF65-F5344CB8AC3E}">
        <p14:creationId xmlns:p14="http://schemas.microsoft.com/office/powerpoint/2010/main" val="101785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Standardization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E541B9-391A-925C-4B2B-595298AD5843}"/>
              </a:ext>
            </a:extLst>
          </p:cNvPr>
          <p:cNvSpPr/>
          <p:nvPr/>
        </p:nvSpPr>
        <p:spPr>
          <a:xfrm>
            <a:off x="722491" y="74351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F3B2BD-31A2-5D1E-A36B-7986859E097D}"/>
              </a:ext>
            </a:extLst>
          </p:cNvPr>
          <p:cNvSpPr/>
          <p:nvPr/>
        </p:nvSpPr>
        <p:spPr>
          <a:xfrm>
            <a:off x="722491" y="142977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pic>
        <p:nvPicPr>
          <p:cNvPr id="2" name="Picture 1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CC82AA24-7DD7-8524-55B5-D402956A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8902752" y="1803491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7021B1-8CE8-9141-781C-A5FB7F33A390}"/>
              </a:ext>
            </a:extLst>
          </p:cNvPr>
          <p:cNvSpPr/>
          <p:nvPr/>
        </p:nvSpPr>
        <p:spPr>
          <a:xfrm>
            <a:off x="9328150" y="1803491"/>
            <a:ext cx="2246161" cy="2246161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826C57-54C0-35DC-B520-1CBDCA8CA792}"/>
              </a:ext>
            </a:extLst>
          </p:cNvPr>
          <p:cNvCxnSpPr>
            <a:cxnSpLocks/>
            <a:stCxn id="3" idx="2"/>
            <a:endCxn id="25" idx="0"/>
          </p:cNvCxnSpPr>
          <p:nvPr/>
        </p:nvCxnSpPr>
        <p:spPr>
          <a:xfrm>
            <a:off x="10451231" y="4049652"/>
            <a:ext cx="3465" cy="613965"/>
          </a:xfrm>
          <a:prstGeom prst="straightConnector1">
            <a:avLst/>
          </a:prstGeom>
          <a:ln w="476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A812E0-7F8C-3FFE-B427-AF7D35840ADE}"/>
              </a:ext>
            </a:extLst>
          </p:cNvPr>
          <p:cNvSpPr txBox="1"/>
          <p:nvPr/>
        </p:nvSpPr>
        <p:spPr>
          <a:xfrm>
            <a:off x="4205481" y="2991082"/>
            <a:ext cx="41528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ML models expect squared input</a:t>
            </a:r>
            <a:br>
              <a:rPr lang="en-US" sz="1500" dirty="0"/>
            </a:br>
            <a:r>
              <a:rPr lang="en-US" sz="1500" dirty="0"/>
              <a:t>(ex. </a:t>
            </a:r>
            <a:r>
              <a:rPr lang="en-US" sz="1500" dirty="0" err="1"/>
              <a:t>ResNet</a:t>
            </a:r>
            <a:r>
              <a:rPr lang="en-US" sz="1500" dirty="0"/>
              <a:t> expects 224x224)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Similarly, images in the dataset are cropped to a square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The crop aims to include as much of the deer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Only body contours matter in the crop; antlers / background are not considered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47EC4A-4B3E-BA0B-6A8B-F17B0350766D}"/>
              </a:ext>
            </a:extLst>
          </p:cNvPr>
          <p:cNvSpPr txBox="1"/>
          <p:nvPr/>
        </p:nvSpPr>
        <p:spPr>
          <a:xfrm>
            <a:off x="8843264" y="6457699"/>
            <a:ext cx="321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250116_241016_VA_2p5_NDA.png</a:t>
            </a:r>
          </a:p>
        </p:txBody>
      </p:sp>
      <p:pic>
        <p:nvPicPr>
          <p:cNvPr id="25" name="Picture 24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860AF5AE-F0E8-0C96-FEDE-FB55FE333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9564414" y="4663617"/>
            <a:ext cx="1780564" cy="17716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E541B9-391A-925C-4B2B-595298AD5843}"/>
              </a:ext>
            </a:extLst>
          </p:cNvPr>
          <p:cNvSpPr/>
          <p:nvPr/>
        </p:nvSpPr>
        <p:spPr>
          <a:xfrm>
            <a:off x="722491" y="74351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F3B2BD-31A2-5D1E-A36B-7986859E097D}"/>
              </a:ext>
            </a:extLst>
          </p:cNvPr>
          <p:cNvSpPr/>
          <p:nvPr/>
        </p:nvSpPr>
        <p:spPr>
          <a:xfrm>
            <a:off x="722491" y="142977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D66E1B-E375-A8AD-9EA7-078FA5B27841}"/>
              </a:ext>
            </a:extLst>
          </p:cNvPr>
          <p:cNvSpPr/>
          <p:nvPr/>
        </p:nvSpPr>
        <p:spPr>
          <a:xfrm>
            <a:off x="722491" y="211603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pic>
        <p:nvPicPr>
          <p:cNvPr id="16" name="Picture 15" descr="A deer eating grass in the grass&#10;&#10;AI-generated content may be incorrect.">
            <a:extLst>
              <a:ext uri="{FF2B5EF4-FFF2-40B4-BE49-F238E27FC236}">
                <a16:creationId xmlns:a16="http://schemas.microsoft.com/office/drawing/2014/main" id="{BEE4E7A7-04D2-4ECE-A131-C7E415831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r="14708"/>
          <a:stretch/>
        </p:blipFill>
        <p:spPr>
          <a:xfrm>
            <a:off x="7633340" y="2744471"/>
            <a:ext cx="1780565" cy="17826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deer in a field&#10;&#10;AI-generated content may be incorrect.">
            <a:extLst>
              <a:ext uri="{FF2B5EF4-FFF2-40B4-BE49-F238E27FC236}">
                <a16:creationId xmlns:a16="http://schemas.microsoft.com/office/drawing/2014/main" id="{57960746-C381-327E-5F76-2881B7067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14968" r="11476" b="4573"/>
          <a:stretch/>
        </p:blipFill>
        <p:spPr>
          <a:xfrm>
            <a:off x="9564414" y="2747390"/>
            <a:ext cx="1780565" cy="17797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deer with antlers standing in a grassy field&#10;&#10;AI-generated content may be incorrect.">
            <a:extLst>
              <a:ext uri="{FF2B5EF4-FFF2-40B4-BE49-F238E27FC236}">
                <a16:creationId xmlns:a16="http://schemas.microsoft.com/office/drawing/2014/main" id="{CE64DEF4-2344-5DF1-B42F-F4217CA04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66" y="2745385"/>
            <a:ext cx="1780566" cy="17817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 descr="A deer with antlers standing in grass&#10;&#10;AI-generated content may be incorrect.">
            <a:extLst>
              <a:ext uri="{FF2B5EF4-FFF2-40B4-BE49-F238E27FC236}">
                <a16:creationId xmlns:a16="http://schemas.microsoft.com/office/drawing/2014/main" id="{A450DB26-11D0-5218-64DB-34BDE887C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4" r="20994"/>
          <a:stretch/>
        </p:blipFill>
        <p:spPr>
          <a:xfrm>
            <a:off x="7633340" y="4662110"/>
            <a:ext cx="1780564" cy="17826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1C36318F-C37A-1951-E1E8-8D5ECFB0C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9564414" y="4663617"/>
            <a:ext cx="1780564" cy="17716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 descr="A deer in a field&#10;&#10;AI-generated content may be incorrect.">
            <a:extLst>
              <a:ext uri="{FF2B5EF4-FFF2-40B4-BE49-F238E27FC236}">
                <a16:creationId xmlns:a16="http://schemas.microsoft.com/office/drawing/2014/main" id="{A46CBF14-6295-D17F-F79E-6F144A17D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9313" r="9314" b="5998"/>
          <a:stretch/>
        </p:blipFill>
        <p:spPr>
          <a:xfrm>
            <a:off x="5702265" y="4663617"/>
            <a:ext cx="1780565" cy="17826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4589B9F1-2B10-43C5-7833-D1AB78018C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t="24091" r="21780" b="13892"/>
          <a:stretch/>
        </p:blipFill>
        <p:spPr>
          <a:xfrm>
            <a:off x="7633340" y="827008"/>
            <a:ext cx="1781750" cy="17814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 descr="A deer with antlers standing in a field&#10;&#10;AI-generated content may be incorrect.">
            <a:extLst>
              <a:ext uri="{FF2B5EF4-FFF2-40B4-BE49-F238E27FC236}">
                <a16:creationId xmlns:a16="http://schemas.microsoft.com/office/drawing/2014/main" id="{1B705646-D071-90C3-673C-C6F1663C63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t="11796" r="4066"/>
          <a:stretch/>
        </p:blipFill>
        <p:spPr>
          <a:xfrm>
            <a:off x="9564414" y="827207"/>
            <a:ext cx="1781750" cy="17822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22C4FC6E-F0F0-C861-27C9-3B1449CBD2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t="15949"/>
          <a:stretch/>
        </p:blipFill>
        <p:spPr>
          <a:xfrm>
            <a:off x="5702266" y="826733"/>
            <a:ext cx="1781750" cy="17817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3F0FD3-2F8D-15A1-4F17-DBAD7D5B1498}"/>
              </a:ext>
            </a:extLst>
          </p:cNvPr>
          <p:cNvCxnSpPr/>
          <p:nvPr/>
        </p:nvCxnSpPr>
        <p:spPr>
          <a:xfrm>
            <a:off x="3652623" y="4655614"/>
            <a:ext cx="0" cy="17796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5C51F-0EF7-AC75-89CB-F25DF24CAD0B}"/>
              </a:ext>
            </a:extLst>
          </p:cNvPr>
          <p:cNvCxnSpPr>
            <a:cxnSpLocks/>
          </p:cNvCxnSpPr>
          <p:nvPr/>
        </p:nvCxnSpPr>
        <p:spPr>
          <a:xfrm>
            <a:off x="3740944" y="6539330"/>
            <a:ext cx="1808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791A9-FC1C-99FA-CA09-84F188120207}"/>
              </a:ext>
            </a:extLst>
          </p:cNvPr>
          <p:cNvSpPr txBox="1"/>
          <p:nvPr/>
        </p:nvSpPr>
        <p:spPr>
          <a:xfrm>
            <a:off x="3760912" y="6507737"/>
            <a:ext cx="17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FDDDE-D7D2-840E-8077-F09EF946F481}"/>
              </a:ext>
            </a:extLst>
          </p:cNvPr>
          <p:cNvSpPr txBox="1"/>
          <p:nvPr/>
        </p:nvSpPr>
        <p:spPr>
          <a:xfrm rot="16200000">
            <a:off x="2644912" y="5391446"/>
            <a:ext cx="1779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224</a:t>
            </a:r>
          </a:p>
        </p:txBody>
      </p:sp>
      <p:pic>
        <p:nvPicPr>
          <p:cNvPr id="42" name="Picture 41" descr="A deer standing on the ground&#10;&#10;AI-generated content may be incorrect.">
            <a:extLst>
              <a:ext uri="{FF2B5EF4-FFF2-40B4-BE49-F238E27FC236}">
                <a16:creationId xmlns:a16="http://schemas.microsoft.com/office/drawing/2014/main" id="{D40BF03E-2589-07E1-36A1-78F144CCB6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9" t="9159"/>
          <a:stretch/>
        </p:blipFill>
        <p:spPr>
          <a:xfrm>
            <a:off x="3757791" y="4662110"/>
            <a:ext cx="1793964" cy="17939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4" name="Picture 43" descr="A deer with antlers walking in grass&#10;&#10;AI-generated content may be incorrect.">
            <a:extLst>
              <a:ext uri="{FF2B5EF4-FFF2-40B4-BE49-F238E27FC236}">
                <a16:creationId xmlns:a16="http://schemas.microsoft.com/office/drawing/2014/main" id="{C68A7D7F-48E9-A854-0756-2BE347686B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1" r="7971"/>
          <a:stretch/>
        </p:blipFill>
        <p:spPr>
          <a:xfrm>
            <a:off x="3757791" y="2725471"/>
            <a:ext cx="1793964" cy="1801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7" name="Picture 46" descr="A deer with antlers standing in a field&#10;&#10;AI-generated content may be incorrect.">
            <a:extLst>
              <a:ext uri="{FF2B5EF4-FFF2-40B4-BE49-F238E27FC236}">
                <a16:creationId xmlns:a16="http://schemas.microsoft.com/office/drawing/2014/main" id="{7CB83CA2-CD52-2A90-BD97-1616D946A9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" b="1"/>
          <a:stretch/>
        </p:blipFill>
        <p:spPr>
          <a:xfrm>
            <a:off x="3757791" y="826629"/>
            <a:ext cx="1791936" cy="17797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018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CB1D96-21D2-BE97-3350-BFFB61A16EBE}"/>
              </a:ext>
            </a:extLst>
          </p:cNvPr>
          <p:cNvSpPr/>
          <p:nvPr/>
        </p:nvSpPr>
        <p:spPr>
          <a:xfrm>
            <a:off x="3619505" y="740380"/>
            <a:ext cx="7850004" cy="1941761"/>
          </a:xfrm>
          <a:prstGeom prst="roundRect">
            <a:avLst>
              <a:gd name="adj" fmla="val 733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E541B9-391A-925C-4B2B-595298AD5843}"/>
              </a:ext>
            </a:extLst>
          </p:cNvPr>
          <p:cNvSpPr/>
          <p:nvPr/>
        </p:nvSpPr>
        <p:spPr>
          <a:xfrm>
            <a:off x="722491" y="74351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F3B2BD-31A2-5D1E-A36B-7986859E097D}"/>
              </a:ext>
            </a:extLst>
          </p:cNvPr>
          <p:cNvSpPr/>
          <p:nvPr/>
        </p:nvSpPr>
        <p:spPr>
          <a:xfrm>
            <a:off x="722491" y="142977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D66E1B-E375-A8AD-9EA7-078FA5B27841}"/>
              </a:ext>
            </a:extLst>
          </p:cNvPr>
          <p:cNvSpPr/>
          <p:nvPr/>
        </p:nvSpPr>
        <p:spPr>
          <a:xfrm>
            <a:off x="722491" y="211603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FA6F17-7709-06D5-CE74-AACD523A9AC7}"/>
              </a:ext>
            </a:extLst>
          </p:cNvPr>
          <p:cNvSpPr/>
          <p:nvPr/>
        </p:nvSpPr>
        <p:spPr>
          <a:xfrm>
            <a:off x="722491" y="280229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developed </a:t>
            </a:r>
          </a:p>
        </p:txBody>
      </p:sp>
      <p:pic>
        <p:nvPicPr>
          <p:cNvPr id="3" name="Picture 2" descr="A diagram of a number of text&#10;&#10;AI-generated content may be incorrect.">
            <a:extLst>
              <a:ext uri="{FF2B5EF4-FFF2-40B4-BE49-F238E27FC236}">
                <a16:creationId xmlns:a16="http://schemas.microsoft.com/office/drawing/2014/main" id="{CE63A376-3594-5A6E-E85F-D9E455A059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666" y="3429000"/>
            <a:ext cx="8728533" cy="2961751"/>
          </a:xfrm>
          <a:prstGeom prst="rect">
            <a:avLst/>
          </a:prstGeom>
        </p:spPr>
      </p:pic>
      <p:pic>
        <p:nvPicPr>
          <p:cNvPr id="49" name="Picture 4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3858FC12-AEE4-08B6-4996-5D71FDA4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t="24091" r="21780" b="13892"/>
          <a:stretch/>
        </p:blipFill>
        <p:spPr>
          <a:xfrm>
            <a:off x="7633340" y="827008"/>
            <a:ext cx="1781750" cy="17814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0" name="Picture 49" descr="A deer with antlers standing in a field&#10;&#10;AI-generated content may be incorrect.">
            <a:extLst>
              <a:ext uri="{FF2B5EF4-FFF2-40B4-BE49-F238E27FC236}">
                <a16:creationId xmlns:a16="http://schemas.microsoft.com/office/drawing/2014/main" id="{932D1C0B-04D0-F02F-18D8-1D75647D5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t="11796" r="4066"/>
          <a:stretch/>
        </p:blipFill>
        <p:spPr>
          <a:xfrm>
            <a:off x="9564414" y="827207"/>
            <a:ext cx="1781750" cy="17822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CE0AA86D-775F-D153-B166-BCD450BA8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t="15949"/>
          <a:stretch/>
        </p:blipFill>
        <p:spPr>
          <a:xfrm>
            <a:off x="5702266" y="826733"/>
            <a:ext cx="1781750" cy="17817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2" name="Picture 51" descr="A deer with antlers standing in a field&#10;&#10;AI-generated content may be incorrect.">
            <a:extLst>
              <a:ext uri="{FF2B5EF4-FFF2-40B4-BE49-F238E27FC236}">
                <a16:creationId xmlns:a16="http://schemas.microsoft.com/office/drawing/2014/main" id="{9D167099-112F-1C2D-1DCE-6043EA96C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" b="1"/>
          <a:stretch/>
        </p:blipFill>
        <p:spPr>
          <a:xfrm>
            <a:off x="3757791" y="826629"/>
            <a:ext cx="1791936" cy="17797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13B0B96-E00D-738A-66F3-9867927B8C6D}"/>
              </a:ext>
            </a:extLst>
          </p:cNvPr>
          <p:cNvGrpSpPr/>
          <p:nvPr/>
        </p:nvGrpSpPr>
        <p:grpSpPr>
          <a:xfrm>
            <a:off x="5984140" y="2906830"/>
            <a:ext cx="3154488" cy="499487"/>
            <a:chOff x="5984140" y="2992555"/>
            <a:chExt cx="3154488" cy="49948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A1A4B1A-96D1-4A04-4C98-A04444A7247F}"/>
                </a:ext>
              </a:extLst>
            </p:cNvPr>
            <p:cNvSpPr/>
            <p:nvPr/>
          </p:nvSpPr>
          <p:spPr>
            <a:xfrm>
              <a:off x="5984140" y="2992555"/>
              <a:ext cx="990834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6B77523-BBFE-2360-4A03-DD8AEB75F773}"/>
                </a:ext>
              </a:extLst>
            </p:cNvPr>
            <p:cNvSpPr/>
            <p:nvPr/>
          </p:nvSpPr>
          <p:spPr>
            <a:xfrm>
              <a:off x="8147794" y="2992555"/>
              <a:ext cx="990834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21BC20A-8368-1872-1AA8-19C02A47E5E4}"/>
              </a:ext>
            </a:extLst>
          </p:cNvPr>
          <p:cNvGrpSpPr/>
          <p:nvPr/>
        </p:nvGrpSpPr>
        <p:grpSpPr>
          <a:xfrm>
            <a:off x="5343651" y="3627204"/>
            <a:ext cx="2271812" cy="412799"/>
            <a:chOff x="5343651" y="3654460"/>
            <a:chExt cx="2271812" cy="499487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D6FC547-C125-06F6-0742-3A678F5D8599}"/>
                </a:ext>
              </a:extLst>
            </p:cNvPr>
            <p:cNvSpPr/>
            <p:nvPr/>
          </p:nvSpPr>
          <p:spPr>
            <a:xfrm>
              <a:off x="5343651" y="365446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4568A76-074F-DC93-8F52-FB96B5522284}"/>
                </a:ext>
              </a:extLst>
            </p:cNvPr>
            <p:cNvSpPr/>
            <p:nvPr/>
          </p:nvSpPr>
          <p:spPr>
            <a:xfrm>
              <a:off x="5816211" y="365446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3E31323-06F7-EDC1-1016-69BBF5DCCAA4}"/>
                </a:ext>
              </a:extLst>
            </p:cNvPr>
            <p:cNvSpPr/>
            <p:nvPr/>
          </p:nvSpPr>
          <p:spPr>
            <a:xfrm>
              <a:off x="6288771" y="365446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81C8B551-CB91-5F5F-BA6A-6807E34A2C50}"/>
                </a:ext>
              </a:extLst>
            </p:cNvPr>
            <p:cNvSpPr/>
            <p:nvPr/>
          </p:nvSpPr>
          <p:spPr>
            <a:xfrm>
              <a:off x="6761331" y="365446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93FF481-7D05-AC50-A31B-A81344A343B6}"/>
                </a:ext>
              </a:extLst>
            </p:cNvPr>
            <p:cNvSpPr/>
            <p:nvPr/>
          </p:nvSpPr>
          <p:spPr>
            <a:xfrm>
              <a:off x="7233893" y="365446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D74F167-DB04-493D-424E-EC5B79C86A81}"/>
              </a:ext>
            </a:extLst>
          </p:cNvPr>
          <p:cNvSpPr/>
          <p:nvPr/>
        </p:nvSpPr>
        <p:spPr>
          <a:xfrm>
            <a:off x="7065967" y="5614950"/>
            <a:ext cx="990834" cy="4994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D7CD2E0-04D1-549D-0421-A3031C0D8727}"/>
              </a:ext>
            </a:extLst>
          </p:cNvPr>
          <p:cNvSpPr/>
          <p:nvPr/>
        </p:nvSpPr>
        <p:spPr>
          <a:xfrm>
            <a:off x="7065967" y="6291982"/>
            <a:ext cx="990834" cy="4994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4A1B6203-29A0-F723-CA96-139FD450F90E}"/>
              </a:ext>
            </a:extLst>
          </p:cNvPr>
          <p:cNvCxnSpPr>
            <a:stCxn id="53" idx="2"/>
            <a:endCxn id="56" idx="0"/>
          </p:cNvCxnSpPr>
          <p:nvPr/>
        </p:nvCxnSpPr>
        <p:spPr>
          <a:xfrm rot="5400000">
            <a:off x="6899688" y="2262010"/>
            <a:ext cx="224689" cy="1064950"/>
          </a:xfrm>
          <a:prstGeom prst="bentConnector3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BF4C81B-4AA8-75CA-7273-9F3820982154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 rot="16200000" flipH="1">
            <a:off x="7981515" y="2245133"/>
            <a:ext cx="224689" cy="1098704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3B2E079-B7F5-4336-38E8-FAE8FC7F26A2}"/>
              </a:ext>
            </a:extLst>
          </p:cNvPr>
          <p:cNvCxnSpPr>
            <a:stCxn id="56" idx="2"/>
            <a:endCxn id="62" idx="0"/>
          </p:cNvCxnSpPr>
          <p:nvPr/>
        </p:nvCxnSpPr>
        <p:spPr>
          <a:xfrm flipH="1">
            <a:off x="6479556" y="3406317"/>
            <a:ext cx="1" cy="22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13171DB-D93D-5233-8025-594D890D8878}"/>
              </a:ext>
            </a:extLst>
          </p:cNvPr>
          <p:cNvGrpSpPr/>
          <p:nvPr/>
        </p:nvGrpSpPr>
        <p:grpSpPr>
          <a:xfrm>
            <a:off x="5342957" y="4304234"/>
            <a:ext cx="2271812" cy="412799"/>
            <a:chOff x="5342957" y="4316365"/>
            <a:chExt cx="2271812" cy="499487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717CDFB-36F9-EC84-C104-78627AE1CE10}"/>
                </a:ext>
              </a:extLst>
            </p:cNvPr>
            <p:cNvSpPr/>
            <p:nvPr/>
          </p:nvSpPr>
          <p:spPr>
            <a:xfrm>
              <a:off x="5342957" y="4316365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6D9F54A0-903C-A4C5-DECB-CCD7BC729AAE}"/>
                </a:ext>
              </a:extLst>
            </p:cNvPr>
            <p:cNvSpPr/>
            <p:nvPr/>
          </p:nvSpPr>
          <p:spPr>
            <a:xfrm>
              <a:off x="5815517" y="4316365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B5366CAC-7AEC-AD54-F3AF-7785492D7CAC}"/>
                </a:ext>
              </a:extLst>
            </p:cNvPr>
            <p:cNvSpPr/>
            <p:nvPr/>
          </p:nvSpPr>
          <p:spPr>
            <a:xfrm>
              <a:off x="6288077" y="4316365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A699A3E-4D7E-14A0-012B-19FA5D4B8569}"/>
                </a:ext>
              </a:extLst>
            </p:cNvPr>
            <p:cNvSpPr/>
            <p:nvPr/>
          </p:nvSpPr>
          <p:spPr>
            <a:xfrm>
              <a:off x="6760637" y="4316365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BFA58CD6-5CD3-F621-0B03-639CAB207DF8}"/>
                </a:ext>
              </a:extLst>
            </p:cNvPr>
            <p:cNvSpPr/>
            <p:nvPr/>
          </p:nvSpPr>
          <p:spPr>
            <a:xfrm>
              <a:off x="7233199" y="4316365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1D845EA-B6E4-A9E5-3ACF-0893AE6884EB}"/>
              </a:ext>
            </a:extLst>
          </p:cNvPr>
          <p:cNvCxnSpPr>
            <a:cxnSpLocks/>
            <a:stCxn id="62" idx="2"/>
            <a:endCxn id="93" idx="0"/>
          </p:cNvCxnSpPr>
          <p:nvPr/>
        </p:nvCxnSpPr>
        <p:spPr>
          <a:xfrm flipH="1">
            <a:off x="6478862" y="4040003"/>
            <a:ext cx="694" cy="26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9E3A43F-1420-2671-8D35-22A1322460F7}"/>
              </a:ext>
            </a:extLst>
          </p:cNvPr>
          <p:cNvGrpSpPr/>
          <p:nvPr/>
        </p:nvGrpSpPr>
        <p:grpSpPr>
          <a:xfrm>
            <a:off x="5334815" y="4981264"/>
            <a:ext cx="2271812" cy="412799"/>
            <a:chOff x="5334815" y="4978270"/>
            <a:chExt cx="2271812" cy="499487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36CD26A-E440-5CF4-0837-A95C62D882BF}"/>
                </a:ext>
              </a:extLst>
            </p:cNvPr>
            <p:cNvSpPr/>
            <p:nvPr/>
          </p:nvSpPr>
          <p:spPr>
            <a:xfrm>
              <a:off x="5334815" y="497827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5161293B-3AE8-D55E-7229-E6435C722B29}"/>
                </a:ext>
              </a:extLst>
            </p:cNvPr>
            <p:cNvSpPr/>
            <p:nvPr/>
          </p:nvSpPr>
          <p:spPr>
            <a:xfrm>
              <a:off x="5807375" y="497827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3AB09C2-2F88-6545-F010-73D56C4F60CB}"/>
                </a:ext>
              </a:extLst>
            </p:cNvPr>
            <p:cNvSpPr/>
            <p:nvPr/>
          </p:nvSpPr>
          <p:spPr>
            <a:xfrm>
              <a:off x="6279935" y="497827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698F270D-C042-5373-AE68-75221E808661}"/>
                </a:ext>
              </a:extLst>
            </p:cNvPr>
            <p:cNvSpPr/>
            <p:nvPr/>
          </p:nvSpPr>
          <p:spPr>
            <a:xfrm>
              <a:off x="6752495" y="497827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357FD193-F6E4-27AD-923D-E80DED50D8F1}"/>
                </a:ext>
              </a:extLst>
            </p:cNvPr>
            <p:cNvSpPr/>
            <p:nvPr/>
          </p:nvSpPr>
          <p:spPr>
            <a:xfrm>
              <a:off x="7225057" y="4978270"/>
              <a:ext cx="381570" cy="4994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E3C572-B49B-3EB6-3D5E-D509A4B3A226}"/>
              </a:ext>
            </a:extLst>
          </p:cNvPr>
          <p:cNvCxnSpPr>
            <a:cxnSpLocks/>
            <a:stCxn id="93" idx="2"/>
            <a:endCxn id="99" idx="0"/>
          </p:cNvCxnSpPr>
          <p:nvPr/>
        </p:nvCxnSpPr>
        <p:spPr>
          <a:xfrm flipH="1">
            <a:off x="6470720" y="4717033"/>
            <a:ext cx="8142" cy="26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D230A3A-800D-9D09-7D49-5C349E595D3B}"/>
              </a:ext>
            </a:extLst>
          </p:cNvPr>
          <p:cNvCxnSpPr>
            <a:stCxn id="97" idx="2"/>
            <a:endCxn id="79" idx="0"/>
          </p:cNvCxnSpPr>
          <p:nvPr/>
        </p:nvCxnSpPr>
        <p:spPr>
          <a:xfrm rot="16200000" flipH="1">
            <a:off x="6433049" y="4486614"/>
            <a:ext cx="220887" cy="20357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1CF8E99-1023-3923-EA6C-D86DF38B42E8}"/>
              </a:ext>
            </a:extLst>
          </p:cNvPr>
          <p:cNvCxnSpPr>
            <a:stCxn id="98" idx="2"/>
            <a:endCxn id="79" idx="0"/>
          </p:cNvCxnSpPr>
          <p:nvPr/>
        </p:nvCxnSpPr>
        <p:spPr>
          <a:xfrm rot="16200000" flipH="1">
            <a:off x="6669329" y="4722894"/>
            <a:ext cx="220887" cy="15632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498B1356-3300-976C-C86D-2A6EC73E6F98}"/>
              </a:ext>
            </a:extLst>
          </p:cNvPr>
          <p:cNvCxnSpPr>
            <a:stCxn id="99" idx="2"/>
            <a:endCxn id="79" idx="0"/>
          </p:cNvCxnSpPr>
          <p:nvPr/>
        </p:nvCxnSpPr>
        <p:spPr>
          <a:xfrm rot="16200000" flipH="1">
            <a:off x="6905609" y="4959174"/>
            <a:ext cx="220887" cy="10906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AC317948-EFF7-48B7-353D-DB14AB0EBBEB}"/>
              </a:ext>
            </a:extLst>
          </p:cNvPr>
          <p:cNvCxnSpPr>
            <a:stCxn id="100" idx="2"/>
            <a:endCxn id="79" idx="0"/>
          </p:cNvCxnSpPr>
          <p:nvPr/>
        </p:nvCxnSpPr>
        <p:spPr>
          <a:xfrm rot="16200000" flipH="1">
            <a:off x="7141889" y="5195454"/>
            <a:ext cx="220887" cy="6181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5F346AF3-523A-7FE5-36CC-30EB0F5248C2}"/>
              </a:ext>
            </a:extLst>
          </p:cNvPr>
          <p:cNvCxnSpPr>
            <a:cxnSpLocks/>
            <a:stCxn id="101" idx="2"/>
            <a:endCxn id="79" idx="0"/>
          </p:cNvCxnSpPr>
          <p:nvPr/>
        </p:nvCxnSpPr>
        <p:spPr>
          <a:xfrm rot="16200000" flipH="1">
            <a:off x="7378170" y="5431735"/>
            <a:ext cx="220887" cy="1455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84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95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11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568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76143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301</TotalTime>
  <Words>887</Words>
  <Application>Microsoft Office PowerPoint</Application>
  <PresentationFormat>Widescreen</PresentationFormat>
  <Paragraphs>171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Century Gothic</vt:lpstr>
      <vt:lpstr>Courier New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36</cp:revision>
  <dcterms:created xsi:type="dcterms:W3CDTF">2025-09-25T11:19:30Z</dcterms:created>
  <dcterms:modified xsi:type="dcterms:W3CDTF">2025-10-07T11:34:34Z</dcterms:modified>
</cp:coreProperties>
</file>